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71" r:id="rId13"/>
    <p:sldId id="270" r:id="rId14"/>
    <p:sldId id="264" r:id="rId15"/>
    <p:sldId id="265" r:id="rId16"/>
    <p:sldId id="272" r:id="rId17"/>
    <p:sldId id="266" r:id="rId18"/>
    <p:sldId id="273" r:id="rId19"/>
    <p:sldId id="267" r:id="rId20"/>
    <p:sldId id="268" r:id="rId21"/>
    <p:sldId id="26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D915C-AA31-45A7-954F-F7B0B0C3AC64}" v="8" dt="2022-12-16T10:02:26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9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7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5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5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7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7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7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2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2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2" name="Top Left">
            <a:extLst>
              <a:ext uri="{FF2B5EF4-FFF2-40B4-BE49-F238E27FC236}">
                <a16:creationId xmlns:a16="http://schemas.microsoft.com/office/drawing/2014/main" id="{6F410C21-CD43-45A5-A726-CF8B01FD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030EA9A-BC9B-4A24-8288-BD332A6A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2C02E7B-E3A7-4649-B0DF-7111FC4D9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A466D70-407D-4A6C-887C-F213B7662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419DCF-E52E-4774-921F-1A9E589C0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56887A1-BF5F-455B-B3D0-A0FA7B7DD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376C740-196E-47D9-97DD-FA626C70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A7BFC62-FABD-4718-9C08-C31EF1745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78C2B3B-42DE-4307-A7F5-3C51DD2D9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0C6FE7A-5F50-46A9-B473-A40F60CF9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D2BF817-B70D-4687-9A70-09C0C6CF8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FCAC004-4B7F-45C4-834A-116FD2D03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193C743-6F98-4322-B366-AD0353B10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D3C2310-33DE-4B73-A297-67D5721A8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78B8B6B-A236-4752-937C-83AF1C4EC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6B9790-C202-4F5D-8BEC-1305577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E0884AE-BEEF-4D8B-B59B-1EFC91429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DC19431-34DB-4F62-A4D8-ED38ECCB9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BF5735E-2BC7-4236-B830-616EBBBC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" name="Bottom Right">
            <a:extLst>
              <a:ext uri="{FF2B5EF4-FFF2-40B4-BE49-F238E27FC236}">
                <a16:creationId xmlns:a16="http://schemas.microsoft.com/office/drawing/2014/main" id="{83664CB5-2BA0-493E-BEC5-BACF868A1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4DC3445-FC3D-4F90-BC75-AD8EDD18A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94" name="Graphic 157">
              <a:extLst>
                <a:ext uri="{FF2B5EF4-FFF2-40B4-BE49-F238E27FC236}">
                  <a16:creationId xmlns:a16="http://schemas.microsoft.com/office/drawing/2014/main" id="{70D6C503-0ABE-48A7-BA0B-D5A26B558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DEB1DC4-C3A0-4645-B456-02A9FFA2C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ECF4175-31D6-4A9B-87A4-4C2966749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08D2906-75CA-4435-A320-08EBBA06B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1B8B373-782A-4568-BDF3-093F398F1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7C3AD9-7FDD-480C-91FF-0D3A977DF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8EF16B5-D539-41A0-9FDE-164CE88F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2FFF8CB-E294-4944-A954-FC2866B25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2CD3167-A8E1-4652-8AFE-0E5D9A90C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8A2F6B-300C-3982-556D-88ADBA371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559813"/>
            <a:ext cx="9988166" cy="27857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Проект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по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дисциплине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«</a:t>
            </a: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Программная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инженерия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»</a:t>
            </a:r>
            <a:b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«Abyss Glider Deck Warrior»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5A029E-40B3-AEE7-CB14-B982A83C3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5019" y="3685971"/>
            <a:ext cx="8188033" cy="261423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dirty="0" err="1"/>
              <a:t>Тимлид</a:t>
            </a:r>
            <a:r>
              <a:rPr lang="en-US" sz="1800" dirty="0"/>
              <a:t>: Савин Алексей                                        </a:t>
            </a:r>
            <a:r>
              <a:rPr lang="en-US" sz="1800" dirty="0" err="1"/>
              <a:t>Отчёт</a:t>
            </a:r>
            <a:r>
              <a:rPr lang="en-US" sz="1800" dirty="0"/>
              <a:t> о </a:t>
            </a:r>
            <a:r>
              <a:rPr lang="en-US" sz="1800" dirty="0" err="1"/>
              <a:t>работе</a:t>
            </a:r>
            <a:r>
              <a:rPr lang="en-US" sz="1800" dirty="0"/>
              <a:t> </a:t>
            </a:r>
            <a:r>
              <a:rPr lang="en-US" sz="1800" dirty="0" err="1"/>
              <a:t>за</a:t>
            </a:r>
            <a:r>
              <a:rPr lang="en-US" sz="1800" dirty="0"/>
              <a:t> </a:t>
            </a:r>
            <a:r>
              <a:rPr lang="en-US" sz="1800" dirty="0" err="1"/>
              <a:t>семестр</a:t>
            </a:r>
            <a:r>
              <a:rPr lang="en-US" sz="1800" dirty="0"/>
              <a:t> </a:t>
            </a:r>
          </a:p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dirty="0" err="1"/>
              <a:t>Деданов</a:t>
            </a:r>
            <a:r>
              <a:rPr lang="en-US" sz="1800" dirty="0"/>
              <a:t> Алексей</a:t>
            </a:r>
          </a:p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dirty="0" err="1"/>
              <a:t>Коротов</a:t>
            </a:r>
            <a:r>
              <a:rPr lang="en-US" sz="1800" dirty="0"/>
              <a:t> </a:t>
            </a:r>
            <a:r>
              <a:rPr lang="en-US" sz="1800" dirty="0" err="1"/>
              <a:t>Денис</a:t>
            </a:r>
            <a:endParaRPr lang="en-US" sz="1800" dirty="0"/>
          </a:p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dirty="0" err="1"/>
              <a:t>Красулин</a:t>
            </a:r>
            <a:r>
              <a:rPr lang="en-US" sz="1800" dirty="0"/>
              <a:t> </a:t>
            </a:r>
            <a:r>
              <a:rPr lang="en-US" sz="1800" dirty="0" err="1"/>
              <a:t>Лев</a:t>
            </a:r>
            <a:endParaRPr lang="en-US" sz="1800" dirty="0"/>
          </a:p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dirty="0" err="1"/>
              <a:t>Сухолозов</a:t>
            </a:r>
            <a:r>
              <a:rPr lang="en-US" sz="1800" dirty="0"/>
              <a:t> </a:t>
            </a:r>
            <a:r>
              <a:rPr lang="en-US" sz="1800" dirty="0" err="1"/>
              <a:t>Кирилл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3916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FAAD37-8258-5ECD-ADF7-EE55CCF2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6775">
            <a:off x="1651065" y="2178810"/>
            <a:ext cx="3660729" cy="5167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01B54-2D92-6BCE-7DD3-7BB450A2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Савин Алексей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5ADE700-B6DA-532F-F170-201AB1634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350329">
            <a:off x="550857" y="2001972"/>
            <a:ext cx="3798885" cy="503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47FD35-D4FF-AF73-6C0F-5BC5D3F978AC}"/>
              </a:ext>
            </a:extLst>
          </p:cNvPr>
          <p:cNvSpPr txBox="1"/>
          <p:nvPr/>
        </p:nvSpPr>
        <p:spPr>
          <a:xfrm>
            <a:off x="6662833" y="2515696"/>
            <a:ext cx="528646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800" dirty="0"/>
              <a:t>Параллельно велась работа над сопровождающим материалом в виде книги правил НРИ, возможного саундтрека игры и </a:t>
            </a:r>
            <a:r>
              <a:rPr lang="en-US" sz="2800" dirty="0"/>
              <a:t>digital</a:t>
            </a:r>
            <a:r>
              <a:rPr lang="ru-RU" sz="2800" dirty="0"/>
              <a:t> артом.</a:t>
            </a:r>
          </a:p>
        </p:txBody>
      </p:sp>
    </p:spTree>
    <p:extLst>
      <p:ext uri="{BB962C8B-B14F-4D97-AF65-F5344CB8AC3E}">
        <p14:creationId xmlns:p14="http://schemas.microsoft.com/office/powerpoint/2010/main" val="287861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01B54-2D92-6BCE-7DD3-7BB450A2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Деданов</a:t>
            </a:r>
            <a:r>
              <a:rPr lang="ru-RU" dirty="0"/>
              <a:t> Алексей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CC36A4D-C7CC-3FBC-C48B-DAF2FD84C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61" y="2274744"/>
            <a:ext cx="6066901" cy="37763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D61DE9-6C87-D042-4213-87F8D2B297F6}"/>
              </a:ext>
            </a:extLst>
          </p:cNvPr>
          <p:cNvSpPr txBox="1"/>
          <p:nvPr/>
        </p:nvSpPr>
        <p:spPr>
          <a:xfrm>
            <a:off x="661527" y="1646526"/>
            <a:ext cx="5434473" cy="4988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ru-RU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азобрал внутреннюю структуру ПО, структуру взаимодействия с </a:t>
            </a:r>
            <a:r>
              <a:rPr lang="ru-RU" sz="2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блокчейн</a:t>
            </a:r>
            <a:r>
              <a:rPr lang="ru-RU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элементами (диаграмма).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a typeface="Calibri" panose="020F0502020204030204" pitchFamily="34" charset="0"/>
                <a:cs typeface="Times New Roman" panose="02020603050405020304" pitchFamily="18" charset="0"/>
              </a:rPr>
              <a:t>Из ТЗ: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a typeface="Calibri" panose="020F0502020204030204" pitchFamily="34" charset="0"/>
                <a:cs typeface="Times New Roman" panose="02020603050405020304" pitchFamily="18" charset="0"/>
              </a:rPr>
              <a:t>Поставлено: 3 задачи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Выполнено: 1 задача неполностью</a:t>
            </a:r>
            <a:r>
              <a:rPr lang="ru-RU" sz="2800" dirty="0">
                <a:ea typeface="Calibri" panose="020F0502020204030204" pitchFamily="34" charset="0"/>
                <a:cs typeface="Times New Roman" panose="02020603050405020304" pitchFamily="18" charset="0"/>
              </a:rPr>
              <a:t> (представленная схема относится к пункту 1, но выполнена не по стандарту </a:t>
            </a: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IDEF</a:t>
            </a:r>
            <a:r>
              <a:rPr lang="ru-RU" sz="2800" dirty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34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01B54-2D92-6BCE-7DD3-7BB450A2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Красулин Лев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687679-7FC2-4A9D-5140-3CF313EE4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316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Разработал концепт графического интерфейса для служебного приложения для отслеживания состояния серверной части проекта. Концепт включает в себя иконки, шрифты, набросок визуализации окна. Разработал концепт визуализации окон игры, на основе старых концептов. Переработал расположение элементов на экране, их масштаб и эффекты света.</a:t>
            </a:r>
          </a:p>
        </p:txBody>
      </p:sp>
      <p:pic>
        <p:nvPicPr>
          <p:cNvPr id="5" name="Рисунок 4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0778EB5F-06F7-DCF2-3C20-C0FDA755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98" y="651752"/>
            <a:ext cx="3218592" cy="5721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996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внешний, множество, в линейку&#10;&#10;Автоматически созданное описание">
            <a:extLst>
              <a:ext uri="{FF2B5EF4-FFF2-40B4-BE49-F238E27FC236}">
                <a16:creationId xmlns:a16="http://schemas.microsoft.com/office/drawing/2014/main" id="{1D69C0B5-5A87-5EC6-EACF-C1DB03019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22" y="1690688"/>
            <a:ext cx="7423433" cy="4175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01B54-2D92-6BCE-7DD3-7BB450A2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Красулин Лев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687679-7FC2-4A9D-5140-3CF313EE4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653901" cy="4584053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800" dirty="0">
                <a:ea typeface="Calibri" panose="020F0502020204030204" pitchFamily="34" charset="0"/>
                <a:cs typeface="Times New Roman" panose="02020603050405020304" pitchFamily="18" charset="0"/>
              </a:rPr>
              <a:t>Из ТЗ: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800" dirty="0">
                <a:ea typeface="Calibri" panose="020F0502020204030204" pitchFamily="34" charset="0"/>
                <a:cs typeface="Times New Roman" panose="02020603050405020304" pitchFamily="18" charset="0"/>
              </a:rPr>
              <a:t>Поставлено: 2 задачи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Выполнено: 2 задачи (к 16.12)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67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9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01B54-2D92-6BCE-7DD3-7BB450A2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597" y="121312"/>
            <a:ext cx="5566290" cy="2091782"/>
          </a:xfrm>
        </p:spPr>
        <p:txBody>
          <a:bodyPr anchor="ctr">
            <a:normAutofit/>
          </a:bodyPr>
          <a:lstStyle/>
          <a:p>
            <a:r>
              <a:rPr lang="ru-RU" dirty="0" err="1"/>
              <a:t>Сухолозов</a:t>
            </a:r>
            <a:r>
              <a:rPr lang="en-US" dirty="0"/>
              <a:t> </a:t>
            </a:r>
            <a:r>
              <a:rPr lang="ru-RU" dirty="0"/>
              <a:t>Кирилл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687679-7FC2-4A9D-5140-3CF313EE4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3431" y="2038366"/>
            <a:ext cx="4977905" cy="3331191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>
                <a:effectLst/>
                <a:ea typeface="Calibri" panose="020F0502020204030204" pitchFamily="34" charset="0"/>
              </a:rPr>
              <a:t>Разработал внутреннюю структуру серверной части приложения и связи сервер-клиент, а также подготовил серверную базу данных, а именно: продумал структуру хранения данных на сервере, в том числе хранения данных о пользователях, приложении и состоянии сервера за последние 48 часов. Создал ER-диаграмму отражающую суть пункта.</a:t>
            </a:r>
            <a:r>
              <a:rPr lang="ru-RU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7C090D-746C-0E9C-F897-4664A343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9" y="2640343"/>
            <a:ext cx="6505626" cy="2732362"/>
          </a:xfrm>
          <a:prstGeom prst="rect">
            <a:avLst/>
          </a:prstGeom>
        </p:spPr>
      </p:pic>
      <p:grpSp>
        <p:nvGrpSpPr>
          <p:cNvPr id="60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1948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9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01B54-2D92-6BCE-7DD3-7BB450A2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597" y="121312"/>
            <a:ext cx="5566290" cy="2091782"/>
          </a:xfrm>
        </p:spPr>
        <p:txBody>
          <a:bodyPr anchor="ctr">
            <a:normAutofit/>
          </a:bodyPr>
          <a:lstStyle/>
          <a:p>
            <a:r>
              <a:rPr lang="ru-RU" dirty="0" err="1"/>
              <a:t>Сухолозов</a:t>
            </a:r>
            <a:r>
              <a:rPr lang="en-US" dirty="0"/>
              <a:t> </a:t>
            </a:r>
            <a:r>
              <a:rPr lang="ru-RU" dirty="0"/>
              <a:t>Кирилл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687679-7FC2-4A9D-5140-3CF313EE4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3431" y="2038366"/>
            <a:ext cx="4977905" cy="3331191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Из ТЗ: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Поставлено: 3 задачи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Выполнено: 1 полностью, 1 частично (</a:t>
            </a:r>
            <a:r>
              <a:rPr lang="ru-RU" dirty="0" err="1"/>
              <a:t>тк</a:t>
            </a:r>
            <a:r>
              <a:rPr lang="ru-RU" dirty="0"/>
              <a:t> диаграмма не соответствует стандарту </a:t>
            </a:r>
            <a:r>
              <a:rPr lang="en-US" dirty="0"/>
              <a:t>ER</a:t>
            </a:r>
            <a:r>
              <a:rPr lang="ru-RU" dirty="0"/>
              <a:t> проектирования базы данных</a:t>
            </a:r>
            <a:r>
              <a:rPr lang="en-US" dirty="0"/>
              <a:t>)</a:t>
            </a:r>
            <a:r>
              <a:rPr lang="ru-RU" dirty="0"/>
              <a:t> (так как третий пункт не требует срочной реализации до создания прототипа)</a:t>
            </a:r>
          </a:p>
        </p:txBody>
      </p:sp>
      <p:grpSp>
        <p:nvGrpSpPr>
          <p:cNvPr id="60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AAE35D-2B8C-8112-661C-AB6818A5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27" y="2268375"/>
            <a:ext cx="35052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0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01B54-2D92-6BCE-7DD3-7BB450A2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Коротов</a:t>
            </a:r>
            <a:r>
              <a:rPr lang="ru-RU" dirty="0"/>
              <a:t> Денис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687679-7FC2-4A9D-5140-3CF313EE4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Составлял отчёт, искал документы, а также узнал стандарты оформления ER, IDEF диаграмм в документации, начать оформление её по ГОСТам проектов.</a:t>
            </a:r>
          </a:p>
          <a:p>
            <a:pPr marL="0" indent="0">
              <a:buNone/>
            </a:pPr>
            <a:r>
              <a:rPr lang="ru-RU" dirty="0"/>
              <a:t>Составил текущие отчеты о работе над проектом, составил </a:t>
            </a:r>
            <a:r>
              <a:rPr lang="en-US" dirty="0"/>
              <a:t>SLA </a:t>
            </a:r>
            <a:r>
              <a:rPr lang="ru-RU" dirty="0"/>
              <a:t>договор.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Из ТЗ:</a:t>
            </a:r>
          </a:p>
          <a:p>
            <a:pPr marL="0" indent="0">
              <a:buNone/>
            </a:pPr>
            <a:r>
              <a:rPr lang="ru-RU" dirty="0"/>
              <a:t>Поставлено: 2 задачи</a:t>
            </a:r>
          </a:p>
          <a:p>
            <a:pPr marL="0" indent="0">
              <a:buNone/>
            </a:pPr>
            <a:r>
              <a:rPr lang="ru-RU" dirty="0" err="1"/>
              <a:t>Выполенно</a:t>
            </a:r>
            <a:r>
              <a:rPr lang="ru-RU" dirty="0"/>
              <a:t>: 2 задачи</a:t>
            </a:r>
          </a:p>
        </p:txBody>
      </p:sp>
    </p:spTree>
    <p:extLst>
      <p:ext uri="{BB962C8B-B14F-4D97-AF65-F5344CB8AC3E}">
        <p14:creationId xmlns:p14="http://schemas.microsoft.com/office/powerpoint/2010/main" val="2277360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56755-83DC-4E1B-B25A-43B2C97C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28766C-753D-99AC-E1EE-7BB4D887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По общим задачам:</a:t>
            </a:r>
          </a:p>
          <a:p>
            <a:pPr marL="0" indent="0">
              <a:buNone/>
            </a:pPr>
            <a:r>
              <a:rPr lang="ru-RU" dirty="0"/>
              <a:t>Подготовлено около 60% документации для развертывания проекта и разработки прототипа приложения;</a:t>
            </a:r>
          </a:p>
          <a:p>
            <a:pPr marL="0" indent="0">
              <a:buNone/>
            </a:pPr>
            <a:r>
              <a:rPr lang="ru-RU" dirty="0"/>
              <a:t>По креативному наполнению:</a:t>
            </a:r>
          </a:p>
          <a:p>
            <a:pPr marL="0" indent="0">
              <a:buNone/>
            </a:pPr>
            <a:r>
              <a:rPr lang="ru-RU" dirty="0"/>
              <a:t>Разработан и доработан концепт дизайна, звуковое сопровождение, в работе дополнительный материал;</a:t>
            </a:r>
          </a:p>
          <a:p>
            <a:pPr marL="0" indent="0">
              <a:buNone/>
            </a:pPr>
            <a:r>
              <a:rPr lang="ru-RU" dirty="0"/>
              <a:t>По фактической работе с технической частью программы:</a:t>
            </a:r>
          </a:p>
          <a:p>
            <a:pPr marL="0" indent="0">
              <a:buNone/>
            </a:pPr>
            <a:r>
              <a:rPr lang="ru-RU" dirty="0"/>
              <a:t>Работа простаивает из-за отсутствия явного стимула работы над проектом, как например з/п. </a:t>
            </a:r>
          </a:p>
        </p:txBody>
      </p:sp>
    </p:spTree>
    <p:extLst>
      <p:ext uri="{BB962C8B-B14F-4D97-AF65-F5344CB8AC3E}">
        <p14:creationId xmlns:p14="http://schemas.microsoft.com/office/powerpoint/2010/main" val="108546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C9CD00F2-0A13-3F49-C409-BEFA4611D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889000" dir="7380000">
              <a:prstClr val="black">
                <a:alpha val="78000"/>
              </a:prstClr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6378A-32A3-371F-C9DB-004932F2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Что требуется доработать: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662647-A737-474B-6B84-5072292C8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Подготовить полную документацию в виде диаграмм </a:t>
            </a:r>
            <a:r>
              <a:rPr lang="en-US" dirty="0">
                <a:solidFill>
                  <a:schemeClr val="bg1"/>
                </a:solidFill>
              </a:rPr>
              <a:t>IDEF </a:t>
            </a:r>
            <a:r>
              <a:rPr lang="ru-RU" dirty="0">
                <a:solidFill>
                  <a:schemeClr val="bg1"/>
                </a:solidFill>
              </a:rPr>
              <a:t>для процессов внутри приложения и сервера;</a:t>
            </a:r>
          </a:p>
          <a:p>
            <a:r>
              <a:rPr lang="ru-RU" dirty="0">
                <a:solidFill>
                  <a:schemeClr val="bg1"/>
                </a:solidFill>
              </a:rPr>
              <a:t> Разделить интерфейс на конкретные элементы – спрайты, для удобства добавления их в проект </a:t>
            </a:r>
            <a:r>
              <a:rPr lang="en-US" dirty="0">
                <a:solidFill>
                  <a:schemeClr val="bg1"/>
                </a:solidFill>
              </a:rPr>
              <a:t>Unity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>
                <a:solidFill>
                  <a:schemeClr val="bg1"/>
                </a:solidFill>
              </a:rPr>
              <a:t> Подготовить технические требования для клиента и серверного приложений, представить их структуру диаграммами в соответствии с пунктом 1;</a:t>
            </a:r>
          </a:p>
          <a:p>
            <a:r>
              <a:rPr lang="ru-RU" dirty="0">
                <a:solidFill>
                  <a:schemeClr val="bg1"/>
                </a:solidFill>
              </a:rPr>
              <a:t> Проводить более качественный контроль работы и продумать лучшую мотивацию;</a:t>
            </a:r>
          </a:p>
        </p:txBody>
      </p:sp>
    </p:spTree>
    <p:extLst>
      <p:ext uri="{BB962C8B-B14F-4D97-AF65-F5344CB8AC3E}">
        <p14:creationId xmlns:p14="http://schemas.microsoft.com/office/powerpoint/2010/main" val="342286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F91F4035-959D-40EA-9ED3-54D7D9F4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45E2AF-1845-4545-A9FF-7D32165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BE7A2A2-15E6-4A15-B530-5E032A5FF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B03F4F-8EDD-464C-81E1-C164C2465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F01ECD-47F6-44CD-B4AB-0FBD81524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10932A3-4E58-4C01-9A56-C81D17B10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85BB675-7BE0-4CA1-9AD5-ED4D025B2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F42C07-1CBF-40FB-9E81-0F5B3214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2ED55B-6CCB-4D83-829D-7A094A260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CE179-01C2-2015-1AC7-18BEFBCE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ru-RU" sz="4000" dirty="0"/>
              <a:t>Цель и задачи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991119-916C-C6DB-E893-FFFCD1A00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6" t="10618" r="1000" b="9191"/>
          <a:stretch/>
        </p:blipFill>
        <p:spPr>
          <a:xfrm>
            <a:off x="1198182" y="2837704"/>
            <a:ext cx="4967270" cy="2742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76200" stA="35000" endPos="27000" dist="203200" dir="5400000" sy="-100000" algn="bl" rotWithShape="0"/>
          </a:effectLst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F8C79A14-3318-47D6-94E0-D72F5E6F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011FF69-E5EB-4D05-9167-FE7DA4CF1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9905169A-D272-4155-9E47-57039608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1116A2A-960D-43CF-8696-9D4FD7BD6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1F80BC2-A486-4B4F-917D-CE7920E066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98188E1-7424-46DB-AEAE-8392162B7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4B6B101-6F39-41E0-99FA-32DDD9AFD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DA8B34-60DC-484F-A43B-470626EB6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51478F3-89B4-4150-9B1C-EDC4B61E2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C5B79A9-93A6-4C42-87F3-DC4DBA152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B5EEC1-94B8-4DD2-B1B7-F7FF10989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251F9D-E9A8-16D1-EA2B-55A8D032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2" y="2837704"/>
            <a:ext cx="4967269" cy="380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Цель – создание документарной базы для прототипа коллекционной карточной видеоигры, связанной по тематике с </a:t>
            </a:r>
            <a:r>
              <a:rPr lang="en-US" sz="2400" dirty="0"/>
              <a:t>NFT</a:t>
            </a:r>
            <a:r>
              <a:rPr lang="ru-RU" sz="2400" dirty="0"/>
              <a:t> проектом </a:t>
            </a:r>
            <a:r>
              <a:rPr lang="en-US" sz="2400" dirty="0"/>
              <a:t>Abyss Glider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87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FD91A46-4CA2-98C8-15A5-F786D12E3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5722"/>
            <a:ext cx="10515600" cy="555568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4300" dirty="0"/>
              <a:t>Задачи:</a:t>
            </a:r>
          </a:p>
          <a:p>
            <a:r>
              <a:rPr lang="ru-RU" sz="3000" dirty="0"/>
              <a:t> Изучение возможностей различных инструментов для создания видеоигр, сбор документации для прототипа;</a:t>
            </a:r>
          </a:p>
          <a:p>
            <a:r>
              <a:rPr lang="ru-RU" sz="3000" dirty="0"/>
              <a:t> Изучение серверной части сервисов, подготовка к написанию серверного ПО и базы данных;</a:t>
            </a:r>
          </a:p>
          <a:p>
            <a:r>
              <a:rPr lang="ru-RU" sz="3000" dirty="0"/>
              <a:t> Разработка концепций графического интерфейса приложения на основе существующих материалов, интеграция существующих визуальных элементов в проект;</a:t>
            </a:r>
          </a:p>
          <a:p>
            <a:r>
              <a:rPr lang="ru-RU" sz="3000" dirty="0"/>
              <a:t> Изучение структуры </a:t>
            </a:r>
            <a:r>
              <a:rPr lang="en-US" sz="3000" dirty="0"/>
              <a:t>CRM</a:t>
            </a:r>
            <a:r>
              <a:rPr lang="ru-RU" sz="3000" dirty="0"/>
              <a:t> системы и внедрение её в рабочий процесс над проектом;</a:t>
            </a:r>
          </a:p>
          <a:p>
            <a:r>
              <a:rPr lang="ru-RU" sz="3000" dirty="0"/>
              <a:t> Создание сопровождающих материалов к проекту, разработка идей пиара.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266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E930C-3B02-BC80-728D-EC65651D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Архитектура проекта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1A941F8-7131-2992-806D-CD1831DD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42" y="1690688"/>
            <a:ext cx="4351338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C0BBA-C188-5203-4807-18EA5DEBC28F}"/>
              </a:ext>
            </a:extLst>
          </p:cNvPr>
          <p:cNvSpPr txBox="1"/>
          <p:nvPr/>
        </p:nvSpPr>
        <p:spPr>
          <a:xfrm>
            <a:off x="992777" y="2527529"/>
            <a:ext cx="5042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Глобально проект состоит из трёх частей: сюжетной основы, медиа-аккаунтов и виртуальных продуктов, одним из которых должна стать карточная игра</a:t>
            </a:r>
          </a:p>
        </p:txBody>
      </p:sp>
    </p:spTree>
    <p:extLst>
      <p:ext uri="{BB962C8B-B14F-4D97-AF65-F5344CB8AC3E}">
        <p14:creationId xmlns:p14="http://schemas.microsoft.com/office/powerpoint/2010/main" val="115641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07129-8ADA-F57C-34DB-799CC57C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Архитектура</a:t>
            </a:r>
            <a:r>
              <a:rPr lang="ru-RU" sz="4000" dirty="0"/>
              <a:t>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видеоигры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0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6B74EA-EE9A-D129-B02E-4FA2FD782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57" y="1153587"/>
            <a:ext cx="6402214" cy="4545572"/>
          </a:xfrm>
          <a:prstGeom prst="rect">
            <a:avLst/>
          </a:pr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207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02D4B-9A32-FF34-A240-33C56FF9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Распределение обязанностей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F98A5D-95EC-7410-D31F-B2AFDEE3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667"/>
            <a:ext cx="10515600" cy="4885208"/>
          </a:xfrm>
        </p:spPr>
        <p:txBody>
          <a:bodyPr>
            <a:normAutofit/>
          </a:bodyPr>
          <a:lstStyle/>
          <a:p>
            <a:pPr marL="0" indent="0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kern="1200" dirty="0">
                <a:solidFill>
                  <a:srgbClr val="000000"/>
                </a:solidFill>
                <a:effectLst/>
              </a:rPr>
              <a:t>Красулин Лев — </a:t>
            </a:r>
            <a:r>
              <a:rPr lang="en-US" b="0" i="0" u="none" strike="noStrike" kern="1200" dirty="0">
                <a:solidFill>
                  <a:srgbClr val="000000"/>
                </a:solidFill>
                <a:effectLst/>
              </a:rPr>
              <a:t>Frontend</a:t>
            </a:r>
            <a:r>
              <a:rPr lang="ru-RU" b="0" i="0" u="none" strike="noStrike" kern="120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kern="1200" dirty="0">
                <a:solidFill>
                  <a:srgbClr val="000000"/>
                </a:solidFill>
                <a:effectLst/>
              </a:rPr>
              <a:t>GUI, Backend GUI Design</a:t>
            </a:r>
            <a:endParaRPr lang="ru-RU" b="0" i="0" u="none" strike="noStrike" dirty="0">
              <a:effectLst/>
            </a:endParaRPr>
          </a:p>
          <a:p>
            <a:pPr marL="0" indent="0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kern="1200" dirty="0" err="1">
                <a:solidFill>
                  <a:srgbClr val="000000"/>
                </a:solidFill>
                <a:effectLst/>
              </a:rPr>
              <a:t>Деданов</a:t>
            </a:r>
            <a:r>
              <a:rPr lang="ru-RU" b="0" i="0" u="none" strike="noStrike" kern="1200" dirty="0">
                <a:solidFill>
                  <a:srgbClr val="000000"/>
                </a:solidFill>
                <a:effectLst/>
              </a:rPr>
              <a:t> Алексей</a:t>
            </a:r>
            <a:r>
              <a:rPr lang="ru-RU" dirty="0"/>
              <a:t> – </a:t>
            </a:r>
            <a:r>
              <a:rPr lang="en-US" b="0" i="0" u="none" strike="noStrike" kern="1200" dirty="0">
                <a:solidFill>
                  <a:srgbClr val="000000"/>
                </a:solidFill>
                <a:effectLst/>
              </a:rPr>
              <a:t>Frontend Coding</a:t>
            </a:r>
            <a:endParaRPr lang="ru-RU" b="0" i="0" u="none" strike="noStrike" dirty="0">
              <a:effectLst/>
            </a:endParaRPr>
          </a:p>
          <a:p>
            <a:pPr marL="0" indent="0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kern="1200" dirty="0">
                <a:solidFill>
                  <a:srgbClr val="000000"/>
                </a:solidFill>
                <a:effectLst/>
              </a:rPr>
              <a:t>Кортов Денис</a:t>
            </a:r>
            <a:r>
              <a:rPr lang="ru-RU" dirty="0"/>
              <a:t> – </a:t>
            </a:r>
            <a:r>
              <a:rPr lang="ru-RU" b="0" i="0" u="none" strike="noStrike" kern="1200" dirty="0">
                <a:solidFill>
                  <a:srgbClr val="000000"/>
                </a:solidFill>
                <a:effectLst/>
              </a:rPr>
              <a:t>Документалист </a:t>
            </a:r>
            <a:endParaRPr lang="ru-RU" b="0" i="0" u="none" strike="noStrike" dirty="0">
              <a:effectLst/>
            </a:endParaRPr>
          </a:p>
          <a:p>
            <a:pPr marL="0" indent="0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kern="1200" dirty="0" err="1">
                <a:solidFill>
                  <a:srgbClr val="000000"/>
                </a:solidFill>
                <a:effectLst/>
              </a:rPr>
              <a:t>Сухолозов</a:t>
            </a:r>
            <a:r>
              <a:rPr lang="ru-RU" b="0" i="0" u="none" strike="noStrike" kern="1200" dirty="0">
                <a:solidFill>
                  <a:srgbClr val="000000"/>
                </a:solidFill>
                <a:effectLst/>
              </a:rPr>
              <a:t> Кирилл</a:t>
            </a:r>
            <a:r>
              <a:rPr lang="ru-RU" dirty="0"/>
              <a:t> – </a:t>
            </a:r>
            <a:r>
              <a:rPr lang="en-US" b="0" i="0" u="none" strike="noStrike" kern="1200" dirty="0">
                <a:solidFill>
                  <a:srgbClr val="000000"/>
                </a:solidFill>
                <a:effectLst/>
              </a:rPr>
              <a:t>Backend Coding</a:t>
            </a:r>
            <a:endParaRPr lang="ru-RU" b="0" i="0" u="none" strike="noStrike" kern="1200" dirty="0">
              <a:solidFill>
                <a:srgbClr val="000000"/>
              </a:solidFill>
              <a:effectLst/>
            </a:endParaRPr>
          </a:p>
          <a:p>
            <a:pPr marL="0" indent="0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</a:rPr>
              <a:t>Савин Алексей – Менеджмент и креативное наполнение</a:t>
            </a:r>
            <a:endParaRPr lang="en-US" dirty="0">
              <a:solidFill>
                <a:srgbClr val="000000"/>
              </a:solidFill>
            </a:endParaRPr>
          </a:p>
          <a:p>
            <a:pPr marL="0" indent="0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За время работы над проектом выдано два </a:t>
            </a:r>
            <a:r>
              <a:rPr lang="ru-RU" dirty="0">
                <a:solidFill>
                  <a:srgbClr val="000000"/>
                </a:solidFill>
              </a:rPr>
              <a:t>ТЗ: первое – индивидуальное по датам, второе – общее.</a:t>
            </a:r>
          </a:p>
          <a:p>
            <a:pPr marL="0" indent="0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00000"/>
                </a:solidFill>
              </a:rPr>
              <a:t>Также велась работа в </a:t>
            </a:r>
            <a:r>
              <a:rPr lang="en-US" dirty="0">
                <a:solidFill>
                  <a:srgbClr val="000000"/>
                </a:solidFill>
              </a:rPr>
              <a:t>CRM </a:t>
            </a:r>
            <a:r>
              <a:rPr lang="ru-RU" dirty="0">
                <a:solidFill>
                  <a:srgbClr val="000000"/>
                </a:solidFill>
              </a:rPr>
              <a:t>Битрикс24 с периодическим распределением заданий оттуда.</a:t>
            </a:r>
          </a:p>
        </p:txBody>
      </p:sp>
    </p:spTree>
    <p:extLst>
      <p:ext uri="{BB962C8B-B14F-4D97-AF65-F5344CB8AC3E}">
        <p14:creationId xmlns:p14="http://schemas.microsoft.com/office/powerpoint/2010/main" val="141059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467F2-9518-D2E3-BF72-32DE5C2C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Отчет по работе во второй половине семестра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990623-299C-24C5-2471-EADDAD1E1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" t="9393" r="25632" b="6175"/>
          <a:stretch/>
        </p:blipFill>
        <p:spPr>
          <a:xfrm>
            <a:off x="651055" y="2052053"/>
            <a:ext cx="5288859" cy="3595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C2D55-2569-A56A-7F51-4A9FBE6DDE4E}"/>
              </a:ext>
            </a:extLst>
          </p:cNvPr>
          <p:cNvSpPr txBox="1"/>
          <p:nvPr/>
        </p:nvSpPr>
        <p:spPr>
          <a:xfrm>
            <a:off x="6675120" y="2017754"/>
            <a:ext cx="46213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</a:t>
            </a:r>
            <a:r>
              <a:rPr lang="en-US" dirty="0"/>
              <a:t>CRM</a:t>
            </a:r>
            <a:r>
              <a:rPr lang="ru-RU" dirty="0"/>
              <a:t> Битрикс24:</a:t>
            </a:r>
          </a:p>
          <a:p>
            <a:r>
              <a:rPr lang="ru-RU" dirty="0"/>
              <a:t>Поставлено 25 задач в рамках проекта, не</a:t>
            </a:r>
          </a:p>
          <a:p>
            <a:r>
              <a:rPr lang="ru-RU" dirty="0"/>
              <a:t>сортировано 1, в работе 5, сделаны 19</a:t>
            </a:r>
          </a:p>
          <a:p>
            <a:endParaRPr lang="ru-RU" dirty="0"/>
          </a:p>
          <a:p>
            <a:r>
              <a:rPr lang="ru-RU" dirty="0"/>
              <a:t>Лично:</a:t>
            </a:r>
          </a:p>
          <a:p>
            <a:r>
              <a:rPr lang="ru-RU" dirty="0"/>
              <a:t>Савин Алексей: поставлено 28, </a:t>
            </a:r>
          </a:p>
          <a:p>
            <a:r>
              <a:rPr lang="ru-RU" dirty="0"/>
              <a:t>в работе 7, завершено 16, не выполнены 5;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0E156C-F493-C207-B2F8-C59A82C05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6" t="32048" r="68072" b="47571"/>
          <a:stretch/>
        </p:blipFill>
        <p:spPr>
          <a:xfrm>
            <a:off x="6675120" y="4326077"/>
            <a:ext cx="4865825" cy="13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7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01B54-2D92-6BCE-7DD3-7BB450A2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Савин Алексей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687679-7FC2-4A9D-5140-3CF313EE4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438"/>
            <a:ext cx="6029528" cy="50323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середине ноября выдано ТЗ в 3 страницах для членов команды (не более 3 пунктов на человека). Выставлены задачи сотрудникам в </a:t>
            </a:r>
            <a:r>
              <a:rPr lang="en-US" dirty="0"/>
              <a:t>CRM </a:t>
            </a:r>
            <a:r>
              <a:rPr lang="ru-RU" dirty="0"/>
              <a:t>Битрикс24 по ходу работы на семинарах.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F31E99-CD35-F7AA-04B6-5E5CAA9AF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3812">
            <a:off x="7228776" y="1482813"/>
            <a:ext cx="3455652" cy="503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9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ECFD9-4ECD-E1DC-7A4E-53ADF319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63" y="1510715"/>
            <a:ext cx="6129105" cy="4981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C97C0-F1EA-87FB-9B21-DFF13F54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Савин Алексей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50C278-B3FD-9A48-75D0-7AB5FB704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15"/>
            <a:ext cx="4657928" cy="5538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Заполнены пробелы по задачам создания диаграмм</a:t>
            </a:r>
            <a:r>
              <a:rPr lang="en-US" dirty="0"/>
              <a:t>: User Story Map, IDEF0 </a:t>
            </a:r>
            <a:r>
              <a:rPr lang="ru-RU" dirty="0"/>
              <a:t>диаграмма произведения внутриигровой покупки, </a:t>
            </a:r>
            <a:r>
              <a:rPr lang="en-US" dirty="0"/>
              <a:t>IDEF0 </a:t>
            </a:r>
            <a:r>
              <a:rPr lang="ru-RU" dirty="0"/>
              <a:t>диаграмма авторизации пользователя. Созданы макеты оконных форм для доработки.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7644077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B3361574D1AE041BC04ED31BE3A1C44" ma:contentTypeVersion="12" ma:contentTypeDescription="Создание документа." ma:contentTypeScope="" ma:versionID="b4e0db57b8329fd9d0846af5a5d199dc">
  <xsd:schema xmlns:xsd="http://www.w3.org/2001/XMLSchema" xmlns:xs="http://www.w3.org/2001/XMLSchema" xmlns:p="http://schemas.microsoft.com/office/2006/metadata/properties" xmlns:ns3="5031731d-264e-464f-8658-dc13b55f78d8" xmlns:ns4="f6135517-a359-4566-b77a-97acec47cec0" targetNamespace="http://schemas.microsoft.com/office/2006/metadata/properties" ma:root="true" ma:fieldsID="3fa69d56666531e05eda0e27398e2555" ns3:_="" ns4:_="">
    <xsd:import namespace="5031731d-264e-464f-8658-dc13b55f78d8"/>
    <xsd:import namespace="f6135517-a359-4566-b77a-97acec47ce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31731d-264e-464f-8658-dc13b55f7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135517-a359-4566-b77a-97acec47ce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96FF69-5397-47F2-904B-8EADED35DF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31731d-264e-464f-8658-dc13b55f78d8"/>
    <ds:schemaRef ds:uri="f6135517-a359-4566-b77a-97acec47ce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78F3F9-966E-4C9E-8278-89654D2FB3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378599-F3CA-4991-B666-A274296051AF}">
  <ds:schemaRefs>
    <ds:schemaRef ds:uri="http://purl.org/dc/terms/"/>
    <ds:schemaRef ds:uri="http://purl.org/dc/elements/1.1/"/>
    <ds:schemaRef ds:uri="http://schemas.openxmlformats.org/package/2006/metadata/core-properties"/>
    <ds:schemaRef ds:uri="5031731d-264e-464f-8658-dc13b55f78d8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f6135517-a359-4566-b77a-97acec47ce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733</Words>
  <Application>Microsoft Office PowerPoint</Application>
  <PresentationFormat>Широкоэкранный</PresentationFormat>
  <Paragraphs>80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AvenirNext LT Pro Medium</vt:lpstr>
      <vt:lpstr>Posterama</vt:lpstr>
      <vt:lpstr>ExploreVTI</vt:lpstr>
      <vt:lpstr>Проект по дисциплине «Программная инженерия» «Abyss Glider Deck Warrior»</vt:lpstr>
      <vt:lpstr>Цель и задачи проекта</vt:lpstr>
      <vt:lpstr>Презентация PowerPoint</vt:lpstr>
      <vt:lpstr>Архитектура проекта</vt:lpstr>
      <vt:lpstr>Архитектура видеоигры</vt:lpstr>
      <vt:lpstr>Распределение обязанностей</vt:lpstr>
      <vt:lpstr>Отчет по работе во второй половине семестра</vt:lpstr>
      <vt:lpstr>Савин Алексей</vt:lpstr>
      <vt:lpstr>Савин Алексей</vt:lpstr>
      <vt:lpstr>Савин Алексей</vt:lpstr>
      <vt:lpstr>Деданов Алексей</vt:lpstr>
      <vt:lpstr>Красулин Лев</vt:lpstr>
      <vt:lpstr>Красулин Лев</vt:lpstr>
      <vt:lpstr>Сухолозов Кирилл</vt:lpstr>
      <vt:lpstr>Сухолозов Кирилл</vt:lpstr>
      <vt:lpstr>Коротов Денис</vt:lpstr>
      <vt:lpstr>Итог</vt:lpstr>
      <vt:lpstr>Что требуется доработать: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дисциплине «Программная инженерия» «Abyss Glider Deck Warrior»</dc:title>
  <dc:creator>Савин Алексей Васильевич</dc:creator>
  <cp:lastModifiedBy>Савин Алексей Васильевич</cp:lastModifiedBy>
  <cp:revision>2</cp:revision>
  <dcterms:created xsi:type="dcterms:W3CDTF">2022-12-15T17:10:08Z</dcterms:created>
  <dcterms:modified xsi:type="dcterms:W3CDTF">2022-12-16T10:05:35Z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0x0101001B3361574D1AE041BC04ED31BE3A1C44</vt:lpwstr>
  </property>
</Properties>
</file>